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5" r:id="rId2"/>
    <p:sldId id="258" r:id="rId3"/>
    <p:sldId id="268" r:id="rId4"/>
    <p:sldId id="262" r:id="rId5"/>
    <p:sldId id="270" r:id="rId6"/>
    <p:sldId id="259" r:id="rId7"/>
    <p:sldId id="271" r:id="rId8"/>
    <p:sldId id="263" r:id="rId9"/>
    <p:sldId id="264" r:id="rId10"/>
    <p:sldId id="260" r:id="rId11"/>
    <p:sldId id="269" r:id="rId12"/>
    <p:sldId id="265" r:id="rId13"/>
    <p:sldId id="266" r:id="rId14"/>
    <p:sldId id="272" r:id="rId15"/>
    <p:sldId id="273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79" autoAdjust="0"/>
    <p:restoredTop sz="94660"/>
  </p:normalViewPr>
  <p:slideViewPr>
    <p:cSldViewPr>
      <p:cViewPr varScale="1">
        <p:scale>
          <a:sx n="73" d="100"/>
          <a:sy n="73" d="100"/>
        </p:scale>
        <p:origin x="-12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517D02D1-84AC-4E46-96AD-286709A366A4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7C926BE7-2193-493E-8599-E9AB65D199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A867577-1C4C-4CDC-AF8B-D43F8F569E6A}" type="slidenum">
              <a:rPr lang="ru-RU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464E5-8708-4467-8018-D564B711480B}" type="datetimeFigureOut">
              <a:rPr lang="en-US"/>
              <a:pPr>
                <a:defRPr/>
              </a:pPr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018CD-ACAB-4438-A9DC-E89A4B15F6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B9EDC-7486-4190-9913-E205E4EEB251}" type="datetimeFigureOut">
              <a:rPr lang="en-US"/>
              <a:pPr>
                <a:defRPr/>
              </a:pPr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07988-4C82-47D6-9EF1-F8E42DE8A3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BEF02-15A1-467B-A015-80C7A5F5934E}" type="datetimeFigureOut">
              <a:rPr lang="en-US"/>
              <a:pPr>
                <a:defRPr/>
              </a:pPr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968EC-230E-4090-8362-EB50A81B5A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58214-FBF4-4B9F-A604-E87AD7CD71BB}" type="datetimeFigureOut">
              <a:rPr lang="en-US"/>
              <a:pPr>
                <a:defRPr/>
              </a:pPr>
              <a:t>6/16/2017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4A680-021B-4F02-814F-E9606EE507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36B60-FBDD-4143-A24E-8A34458ABEAB}" type="datetimeFigureOut">
              <a:rPr lang="en-US"/>
              <a:pPr>
                <a:defRPr/>
              </a:pPr>
              <a:t>6/16/2017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8FB42-4BD1-495A-A405-3690990DF5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D38FD-A2C4-4B4C-B21C-68D6B8CA658A}" type="datetimeFigureOut">
              <a:rPr lang="en-US"/>
              <a:pPr>
                <a:defRPr/>
              </a:pPr>
              <a:t>6/16/2017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41B65-339B-43BF-A677-3606CD6F33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02454-3306-4F21-A523-FDEECD321DD7}" type="datetimeFigureOut">
              <a:rPr lang="en-US"/>
              <a:pPr>
                <a:defRPr/>
              </a:pPr>
              <a:t>6/16/2017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4B515-1CC4-4EB0-8ECF-700C984DB9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B956F-7353-4E1E-B3B8-FCACE90D9B66}" type="datetimeFigureOut">
              <a:rPr lang="en-US"/>
              <a:pPr>
                <a:defRPr/>
              </a:pPr>
              <a:t>6/16/2017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301F6-0440-4C55-8581-09FC33AB9D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81C5B-57B5-46AE-B874-D8E7D041311F}" type="datetimeFigureOut">
              <a:rPr lang="en-US"/>
              <a:pPr>
                <a:defRPr/>
              </a:pPr>
              <a:t>6/16/2017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66E2B-5C60-4DEA-B787-111B2BF66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0E47-4259-46DF-A97E-7ABC3A64DC2F}" type="datetimeFigureOut">
              <a:rPr lang="en-US"/>
              <a:pPr>
                <a:defRPr/>
              </a:pPr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BB6B6-5B37-4226-92E4-DF247D0619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04EEB-DEB1-494A-A133-C7192B089089}" type="datetimeFigureOut">
              <a:rPr lang="en-US"/>
              <a:pPr>
                <a:defRPr/>
              </a:pPr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70F12-A0D6-4ABA-84D9-F23AC4030E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AF35B6-7A31-44A7-B29E-CF6650909078}" type="datetimeFigureOut">
              <a:rPr lang="en-US"/>
              <a:pPr>
                <a:defRPr/>
              </a:pPr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0D77CE-38DD-4957-B9DB-25593CF61D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42;&#1040;&#1042;&#1048;&#1051;&#1054;&#1053;.doc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428736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«ДРЕВНЕЕ  ДВУРЕЧЬЕ»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362" name="Picture 2" descr="C:\Users\1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357188"/>
            <a:ext cx="8358187" cy="6054725"/>
          </a:xfrm>
          <a:ln w="57150">
            <a:solidFill>
              <a:srgbClr val="6C422F"/>
            </a:solidFill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428625"/>
            <a:ext cx="8143875" cy="604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428625"/>
            <a:ext cx="8072437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РЕШИ ЗАДАЧУ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>
                <a:latin typeface="Arial" charset="0"/>
                <a:cs typeface="Arial" charset="0"/>
              </a:rPr>
              <a:t>В городе Уре было исследовано более двух тысяч гробниц. Несколько гробниц резко отличались от остальных. В них были погребены вместе с умершим десятки слуг, конюхов, музыкантов. Здесь же были найдены золотые шлемы, венки, ожерелья и др. какие выводы можно сделать на основании этих погребений? Обоснуйте свое мнение.</a:t>
            </a:r>
          </a:p>
          <a:p>
            <a:endParaRPr lang="ru-RU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Религия шумеров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1563" y="928688"/>
            <a:ext cx="1882775" cy="2689225"/>
          </a:xfrm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88" y="928688"/>
            <a:ext cx="2071687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Прямоугольник 5"/>
          <p:cNvSpPr>
            <a:spLocks noChangeArrowheads="1"/>
          </p:cNvSpPr>
          <p:nvPr/>
        </p:nvSpPr>
        <p:spPr bwMode="auto">
          <a:xfrm>
            <a:off x="1000125" y="3786188"/>
            <a:ext cx="24653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C00000"/>
                </a:solidFill>
                <a:latin typeface="Comic Sans MS" pitchFamily="66" charset="0"/>
              </a:rPr>
              <a:t>Шамаш</a:t>
            </a:r>
            <a:r>
              <a:rPr lang="ru-RU">
                <a:solidFill>
                  <a:srgbClr val="002060"/>
                </a:solidFill>
                <a:latin typeface="Comic Sans MS" pitchFamily="66" charset="0"/>
              </a:rPr>
              <a:t> - бог Солнца</a:t>
            </a:r>
          </a:p>
        </p:txBody>
      </p:sp>
      <p:sp>
        <p:nvSpPr>
          <p:cNvPr id="20485" name="Прямоугольник 6"/>
          <p:cNvSpPr>
            <a:spLocks noChangeArrowheads="1"/>
          </p:cNvSpPr>
          <p:nvPr/>
        </p:nvSpPr>
        <p:spPr bwMode="auto">
          <a:xfrm>
            <a:off x="6286500" y="3571875"/>
            <a:ext cx="18748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>
                <a:solidFill>
                  <a:srgbClr val="C00000"/>
                </a:solidFill>
                <a:latin typeface="Comic Sans MS" pitchFamily="66" charset="0"/>
              </a:rPr>
              <a:t>Син</a:t>
            </a:r>
            <a:r>
              <a:rPr lang="ru-RU">
                <a:solidFill>
                  <a:srgbClr val="002060"/>
                </a:solidFill>
                <a:latin typeface="Comic Sans MS" pitchFamily="66" charset="0"/>
              </a:rPr>
              <a:t> - бог Луны</a:t>
            </a:r>
          </a:p>
        </p:txBody>
      </p:sp>
      <p:pic>
        <p:nvPicPr>
          <p:cNvPr id="2048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5" y="1571625"/>
            <a:ext cx="1500188" cy="281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Прямоугольник 8"/>
          <p:cNvSpPr>
            <a:spLocks noChangeArrowheads="1"/>
          </p:cNvSpPr>
          <p:nvPr/>
        </p:nvSpPr>
        <p:spPr bwMode="auto">
          <a:xfrm>
            <a:off x="2643188" y="4643438"/>
            <a:ext cx="43481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>
                <a:solidFill>
                  <a:srgbClr val="C00000"/>
                </a:solidFill>
                <a:latin typeface="Comic Sans MS" pitchFamily="66" charset="0"/>
              </a:rPr>
              <a:t>Иштар</a:t>
            </a:r>
            <a:r>
              <a:rPr lang="ru-RU">
                <a:solidFill>
                  <a:srgbClr val="002060"/>
                </a:solidFill>
                <a:latin typeface="Comic Sans MS" pitchFamily="66" charset="0"/>
              </a:rPr>
              <a:t> - богиня плодородия и любви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5852" y="5214950"/>
            <a:ext cx="646747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КАКОЙ ВЫВОД МОЖНО СДЕЛАТЬ, </a:t>
            </a:r>
          </a:p>
          <a:p>
            <a:pPr algn="ctr"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ИСХОДЯ ИЗ ЭТОГО?</a:t>
            </a:r>
            <a:endParaRPr lang="ru-RU" sz="2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НАХОДКИ АРХЕОЛОГОВ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6" name="Содержимое 5" descr="статуя царского писца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857875" y="1428750"/>
            <a:ext cx="2219325" cy="4525963"/>
          </a:xfrm>
        </p:spPr>
      </p:pic>
      <p:sp>
        <p:nvSpPr>
          <p:cNvPr id="21507" name="Прямоугольник 11"/>
          <p:cNvSpPr>
            <a:spLocks noChangeArrowheads="1"/>
          </p:cNvSpPr>
          <p:nvPr/>
        </p:nvSpPr>
        <p:spPr bwMode="auto">
          <a:xfrm>
            <a:off x="3384550" y="3244850"/>
            <a:ext cx="22875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800000"/>
                </a:solidFill>
              </a:rPr>
              <a:t>Правитель города</a:t>
            </a:r>
          </a:p>
        </p:txBody>
      </p:sp>
      <p:sp>
        <p:nvSpPr>
          <p:cNvPr id="21508" name="Прямоугольник 12"/>
          <p:cNvSpPr>
            <a:spLocks noChangeArrowheads="1"/>
          </p:cNvSpPr>
          <p:nvPr/>
        </p:nvSpPr>
        <p:spPr bwMode="auto">
          <a:xfrm>
            <a:off x="3500438" y="5072063"/>
            <a:ext cx="10366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800000"/>
                </a:solidFill>
              </a:rPr>
              <a:t>Воины </a:t>
            </a:r>
          </a:p>
        </p:txBody>
      </p:sp>
      <p:sp>
        <p:nvSpPr>
          <p:cNvPr id="21509" name="Прямоугольник 13"/>
          <p:cNvSpPr>
            <a:spLocks noChangeArrowheads="1"/>
          </p:cNvSpPr>
          <p:nvPr/>
        </p:nvSpPr>
        <p:spPr bwMode="auto">
          <a:xfrm>
            <a:off x="714375" y="3357563"/>
            <a:ext cx="1765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800000"/>
                </a:solidFill>
              </a:rPr>
              <a:t>Сбор налогов</a:t>
            </a:r>
          </a:p>
        </p:txBody>
      </p:sp>
      <p:pic>
        <p:nvPicPr>
          <p:cNvPr id="2151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714375" y="1143000"/>
            <a:ext cx="2895600" cy="2168525"/>
          </a:xfrm>
        </p:spPr>
      </p:pic>
      <p:pic>
        <p:nvPicPr>
          <p:cNvPr id="21511" name="Picture 4" descr="C:\Documents and Settings\Пользователь\Рабочий стол\2qdmzq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38" y="3857625"/>
            <a:ext cx="2009775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1428760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Клинопись - письмена на глиняных табличках в форме клинообразных значков</a:t>
            </a:r>
            <a:endParaRPr lang="ru-RU" sz="3200" dirty="0"/>
          </a:p>
        </p:txBody>
      </p:sp>
      <p:pic>
        <p:nvPicPr>
          <p:cNvPr id="23554" name="Picture 2" descr="C:\files-kr\Задача 25\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2428875"/>
            <a:ext cx="3657600" cy="3819525"/>
          </a:xfrm>
        </p:spPr>
      </p:pic>
      <p:pic>
        <p:nvPicPr>
          <p:cNvPr id="23555" name="Picture 4" descr="east33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2714625"/>
            <a:ext cx="3714750" cy="30480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C:\files-kr\Задача 23\стелла хаммурапи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071563" y="1428750"/>
            <a:ext cx="3143250" cy="4057650"/>
          </a:xfrm>
        </p:spPr>
      </p:pic>
      <p:pic>
        <p:nvPicPr>
          <p:cNvPr id="24578" name="Рисунок 6" descr="C:\Documents and Settings\Пользователь\Рабочий стол\книга-табличка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1857375"/>
            <a:ext cx="3357563" cy="284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571604" y="714356"/>
            <a:ext cx="64965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Клинопись  - письмо Двуречья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580" name="Прямоугольник 9"/>
          <p:cNvSpPr>
            <a:spLocks noChangeArrowheads="1"/>
          </p:cNvSpPr>
          <p:nvPr/>
        </p:nvSpPr>
        <p:spPr bwMode="auto">
          <a:xfrm>
            <a:off x="1285875" y="5857875"/>
            <a:ext cx="23764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800000"/>
                </a:solidFill>
              </a:rPr>
              <a:t>Стелла Хаммурапи</a:t>
            </a:r>
          </a:p>
        </p:txBody>
      </p:sp>
      <p:sp>
        <p:nvSpPr>
          <p:cNvPr id="24581" name="Прямоугольник 10"/>
          <p:cNvSpPr>
            <a:spLocks noChangeArrowheads="1"/>
          </p:cNvSpPr>
          <p:nvPr/>
        </p:nvSpPr>
        <p:spPr bwMode="auto">
          <a:xfrm>
            <a:off x="5072063" y="5000625"/>
            <a:ext cx="23796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800000"/>
                </a:solidFill>
              </a:rPr>
              <a:t>Глиняная табличка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7">
            <a:hlinkClick r:id="rId2" action="ppaction://hlinkfile"/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214438" y="714375"/>
            <a:ext cx="2224087" cy="2500313"/>
          </a:xfrm>
        </p:spPr>
      </p:pic>
      <p:sp>
        <p:nvSpPr>
          <p:cNvPr id="25602" name="Прямоугольник 4"/>
          <p:cNvSpPr>
            <a:spLocks noChangeArrowheads="1"/>
          </p:cNvSpPr>
          <p:nvPr/>
        </p:nvSpPr>
        <p:spPr bwMode="auto">
          <a:xfrm>
            <a:off x="714375" y="3500438"/>
            <a:ext cx="3498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>
                <a:solidFill>
                  <a:schemeClr val="tx2"/>
                </a:solidFill>
              </a:rPr>
              <a:t>Ворота Иштар. Реконструкция.</a:t>
            </a:r>
          </a:p>
        </p:txBody>
      </p:sp>
      <p:sp>
        <p:nvSpPr>
          <p:cNvPr id="25603" name="Прямоугольник 6"/>
          <p:cNvSpPr>
            <a:spLocks noChangeArrowheads="1"/>
          </p:cNvSpPr>
          <p:nvPr/>
        </p:nvSpPr>
        <p:spPr bwMode="auto">
          <a:xfrm>
            <a:off x="4572000" y="4000500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chemeClr val="tx2"/>
                </a:solidFill>
              </a:rPr>
              <a:t>Рельефные изразцы с цветной</a:t>
            </a:r>
          </a:p>
          <a:p>
            <a:pPr algn="ctr"/>
            <a:r>
              <a:rPr lang="ru-RU">
                <a:solidFill>
                  <a:schemeClr val="tx2"/>
                </a:solidFill>
              </a:rPr>
              <a:t> глазурью. Около 580г. до н.э.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88" y="3929063"/>
            <a:ext cx="3260725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3" y="571500"/>
            <a:ext cx="343217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857256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Строительство</a:t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6626" name="Содержимое 4" descr="C:\Documents and Settings\Пользователь\Рабочий стол\руины белого храма в уруке.bmp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1563" y="1428750"/>
            <a:ext cx="3143250" cy="2928938"/>
          </a:xfrm>
        </p:spPr>
      </p:pic>
      <p:sp>
        <p:nvSpPr>
          <p:cNvPr id="26627" name="Прямоугольник 6"/>
          <p:cNvSpPr>
            <a:spLocks noChangeArrowheads="1"/>
          </p:cNvSpPr>
          <p:nvPr/>
        </p:nvSpPr>
        <p:spPr bwMode="auto">
          <a:xfrm>
            <a:off x="4357688" y="1857375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Руины Белого храма в г. Уруке.  </a:t>
            </a:r>
          </a:p>
          <a:p>
            <a:r>
              <a:rPr lang="ru-RU"/>
              <a:t>Около 3200-3000 гг. до н.э.</a:t>
            </a:r>
          </a:p>
        </p:txBody>
      </p:sp>
      <p:sp>
        <p:nvSpPr>
          <p:cNvPr id="26628" name="Прямоугольник 7"/>
          <p:cNvSpPr>
            <a:spLocks noChangeArrowheads="1"/>
          </p:cNvSpPr>
          <p:nvPr/>
        </p:nvSpPr>
        <p:spPr bwMode="auto">
          <a:xfrm>
            <a:off x="3357563" y="5857875"/>
            <a:ext cx="4425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982788" indent="-96838" algn="ctr"/>
            <a:r>
              <a:rPr lang="ru-RU"/>
              <a:t>Улица древнего г.Ура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5813" y="4714875"/>
            <a:ext cx="45720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Глиняные кирпичи – основа строительства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663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521325" y="2786063"/>
            <a:ext cx="2622550" cy="2428875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Храмы Богов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0" name="Picture 4" descr="History_5_10_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381500" y="2500313"/>
            <a:ext cx="4383088" cy="2857500"/>
          </a:xfrm>
        </p:spPr>
      </p:pic>
      <p:sp>
        <p:nvSpPr>
          <p:cNvPr id="7" name="Прямоугольник 6"/>
          <p:cNvSpPr/>
          <p:nvPr/>
        </p:nvSpPr>
        <p:spPr>
          <a:xfrm>
            <a:off x="1785918" y="5643578"/>
            <a:ext cx="58955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Зиккурат  – ступенчатый храм.  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7652" name="Picture 4" descr="img3166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28688" y="1428750"/>
            <a:ext cx="4191000" cy="2786063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 b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Миф о Гильгамеше</a:t>
            </a:r>
            <a: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/>
            </a:r>
            <a:br>
              <a:rPr lang="ru-RU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</a:br>
            <a:endParaRPr lang="ru-RU" dirty="0"/>
          </a:p>
        </p:txBody>
      </p:sp>
      <p:pic>
        <p:nvPicPr>
          <p:cNvPr id="28674" name="Picture 6" descr="09065e9e78d4c714acf8ee396fa10bc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786063" y="1428750"/>
            <a:ext cx="3857625" cy="5033963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Особенности развития культуры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0722" name="Содержимое 2"/>
          <p:cNvSpPr>
            <a:spLocks noGrp="1"/>
          </p:cNvSpPr>
          <p:nvPr>
            <p:ph idx="1"/>
          </p:nvPr>
        </p:nvSpPr>
        <p:spPr>
          <a:xfrm>
            <a:off x="928688" y="1600200"/>
            <a:ext cx="7758112" cy="4525963"/>
          </a:xfrm>
        </p:spPr>
        <p:txBody>
          <a:bodyPr/>
          <a:lstStyle/>
          <a:p>
            <a:r>
              <a:rPr lang="ru-RU" i="1" smtClean="0">
                <a:latin typeface="Arial" charset="0"/>
                <a:cs typeface="Arial" charset="0"/>
              </a:rPr>
              <a:t>Для культуры Двуречья было характерно, что там были развиты</a:t>
            </a:r>
          </a:p>
          <a:p>
            <a:pPr>
              <a:buFont typeface="Wingdings" pitchFamily="2" charset="2"/>
              <a:buChar char="Ø"/>
            </a:pPr>
            <a:r>
              <a:rPr lang="ru-RU" i="1" smtClean="0"/>
              <a:t> _______________________________</a:t>
            </a:r>
          </a:p>
          <a:p>
            <a:pPr>
              <a:buFont typeface="Wingdings" pitchFamily="2" charset="2"/>
              <a:buChar char="Ø"/>
            </a:pPr>
            <a:r>
              <a:rPr lang="ru-RU" i="1" smtClean="0"/>
              <a:t>________________________________</a:t>
            </a:r>
          </a:p>
          <a:p>
            <a:pPr>
              <a:buFont typeface="Wingdings" pitchFamily="2" charset="2"/>
              <a:buChar char="Ø"/>
            </a:pPr>
            <a:r>
              <a:rPr lang="ru-RU" i="1" smtClean="0"/>
              <a:t>________________________________</a:t>
            </a:r>
          </a:p>
          <a:p>
            <a:pPr>
              <a:buFont typeface="Wingdings" pitchFamily="2" charset="2"/>
              <a:buChar char="Ø"/>
            </a:pPr>
            <a:r>
              <a:rPr lang="ru-RU" i="1" smtClean="0"/>
              <a:t>________________________________</a:t>
            </a:r>
          </a:p>
          <a:p>
            <a:pPr>
              <a:buFont typeface="Wingdings" pitchFamily="2" charset="2"/>
              <a:buChar char="Ø"/>
            </a:pPr>
            <a:endParaRPr lang="ru-RU" b="1" i="1" smtClean="0"/>
          </a:p>
          <a:p>
            <a:pPr>
              <a:buFont typeface="Wingdings" pitchFamily="2" charset="2"/>
              <a:buChar char="Ø"/>
            </a:pPr>
            <a:endParaRPr lang="ru-RU" b="1" i="1" smtClean="0"/>
          </a:p>
          <a:p>
            <a:pPr>
              <a:buFont typeface="Wingdings" pitchFamily="2" charset="2"/>
              <a:buChar char="Ø"/>
            </a:pPr>
            <a:endParaRPr lang="ru-RU" i="1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Закончи предложения: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174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1</a:t>
            </a:r>
            <a:r>
              <a:rPr lang="ru-RU" smtClean="0">
                <a:latin typeface="Arial" charset="0"/>
                <a:cs typeface="Arial" charset="0"/>
              </a:rPr>
              <a:t>. Двуречье расположено между реками … </a:t>
            </a:r>
          </a:p>
          <a:p>
            <a:r>
              <a:rPr lang="ru-RU" smtClean="0">
                <a:latin typeface="Arial" charset="0"/>
                <a:cs typeface="Arial" charset="0"/>
              </a:rPr>
              <a:t>2. Климат Двуречья был …</a:t>
            </a:r>
          </a:p>
          <a:p>
            <a:r>
              <a:rPr lang="ru-RU" smtClean="0">
                <a:latin typeface="Arial" charset="0"/>
                <a:cs typeface="Arial" charset="0"/>
              </a:rPr>
              <a:t>3. Реки Тигр и Евфрат впадают в ….</a:t>
            </a:r>
          </a:p>
          <a:p>
            <a:r>
              <a:rPr lang="ru-RU" smtClean="0">
                <a:latin typeface="Arial" charset="0"/>
                <a:cs typeface="Arial" charset="0"/>
              </a:rPr>
              <a:t>4. Основные занятия древних шумеров: …</a:t>
            </a:r>
          </a:p>
          <a:p>
            <a:r>
              <a:rPr lang="ru-RU" smtClean="0">
                <a:latin typeface="Arial" charset="0"/>
                <a:cs typeface="Arial" charset="0"/>
              </a:rPr>
              <a:t>5. Религия шумеров была … </a:t>
            </a:r>
          </a:p>
          <a:p>
            <a:endParaRPr lang="ru-RU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Тема0</Template>
  <TotalTime>427</TotalTime>
  <Words>132</Words>
  <Application>Microsoft Office PowerPoint</Application>
  <PresentationFormat>Экран (4:3)</PresentationFormat>
  <Paragraphs>28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Comic Sans MS</vt:lpstr>
      <vt:lpstr>Wingdings</vt:lpstr>
      <vt:lpstr>Тема0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Западная Азия в древности. Древнее Двуречье </dc:title>
  <dc:creator>Пользователь</dc:creator>
  <cp:lastModifiedBy>123456789</cp:lastModifiedBy>
  <cp:revision>27</cp:revision>
  <dcterms:created xsi:type="dcterms:W3CDTF">2012-11-05T14:04:31Z</dcterms:created>
  <dcterms:modified xsi:type="dcterms:W3CDTF">2017-06-16T11:30:35Z</dcterms:modified>
</cp:coreProperties>
</file>